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5" r:id="rId5"/>
    <p:sldId id="266" r:id="rId6"/>
    <p:sldId id="267" r:id="rId7"/>
    <p:sldId id="268" r:id="rId8"/>
    <p:sldId id="271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939"/>
    <a:srgbClr val="B8089E"/>
    <a:srgbClr val="FF0000"/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2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11/11/11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emf"/><Relationship Id="rId3" Type="http://schemas.openxmlformats.org/officeDocument/2006/relationships/image" Target="../media/image34.emf"/><Relationship Id="rId5" Type="http://schemas.openxmlformats.org/officeDocument/2006/relationships/image" Target="../media/image3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7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9" Type="http://schemas.openxmlformats.org/officeDocument/2006/relationships/image" Target="../media/image11.emf"/><Relationship Id="rId3" Type="http://schemas.openxmlformats.org/officeDocument/2006/relationships/image" Target="../media/image5.emf"/><Relationship Id="rId6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7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Relationship Id="rId6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image" Target="../media/image22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Relationship Id="rId5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Relationship Id="rId3" Type="http://schemas.openxmlformats.org/officeDocument/2006/relationships/image" Target="../media/image24.emf"/><Relationship Id="rId5" Type="http://schemas.openxmlformats.org/officeDocument/2006/relationships/image" Target="../media/image25.emf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28.emf"/><Relationship Id="rId5" Type="http://schemas.openxmlformats.org/officeDocument/2006/relationships/image" Target="../media/image29.emf"/><Relationship Id="rId7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emf"/><Relationship Id="rId3" Type="http://schemas.openxmlformats.org/officeDocument/2006/relationships/image" Target="../media/image27.emf"/><Relationship Id="rId6" Type="http://schemas.openxmlformats.org/officeDocument/2006/relationships/image" Target="../media/image3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3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7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COMPUTING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ANTI-DERIVATIVES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008000"/>
                </a:solidFill>
              </a:rPr>
              <a:t>(Integration by </a:t>
            </a:r>
            <a:r>
              <a:rPr lang="en-US" sz="3200" b="1" dirty="0" smtClean="0">
                <a:solidFill>
                  <a:srgbClr val="FF0000"/>
                </a:solidFill>
              </a:rPr>
              <a:t>SUBSTITUTION</a:t>
            </a:r>
            <a:r>
              <a:rPr lang="en-US" sz="3200" b="1" dirty="0" smtClean="0">
                <a:solidFill>
                  <a:srgbClr val="008000"/>
                </a:solidFill>
              </a:rPr>
              <a:t>)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4224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computation of anti-derivatives is just an in-</a:t>
            </a:r>
            <a:r>
              <a:rPr lang="en-US" b="1" dirty="0" err="1" smtClean="0">
                <a:solidFill>
                  <a:srgbClr val="0000FF"/>
                </a:solidFill>
              </a:rPr>
              <a:t>tellectual</a:t>
            </a:r>
            <a:r>
              <a:rPr lang="en-US" b="1" dirty="0" smtClean="0">
                <a:solidFill>
                  <a:srgbClr val="0000FF"/>
                </a:solidFill>
              </a:rPr>
              <a:t> challenge, we know how to </a:t>
            </a:r>
            <a:r>
              <a:rPr lang="en-US" b="1" dirty="0" smtClean="0">
                <a:solidFill>
                  <a:srgbClr val="FF0000"/>
                </a:solidFill>
              </a:rPr>
              <a:t>take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deriv-atives</a:t>
            </a:r>
            <a:r>
              <a:rPr lang="en-US" b="1" dirty="0" smtClean="0">
                <a:solidFill>
                  <a:srgbClr val="0000FF"/>
                </a:solidFill>
              </a:rPr>
              <a:t>, but 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can we </a:t>
            </a:r>
            <a:r>
              <a:rPr lang="en-US" b="1" dirty="0" smtClean="0">
                <a:solidFill>
                  <a:srgbClr val="FF0000"/>
                </a:solidFill>
              </a:rPr>
              <a:t>invert</a:t>
            </a:r>
            <a:r>
              <a:rPr lang="en-US" b="1" dirty="0" smtClean="0">
                <a:solidFill>
                  <a:srgbClr val="0000FF"/>
                </a:solidFill>
              </a:rPr>
              <a:t> the process? We call this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Computing the indefinite integral                         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last presentation we have seen a few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indefinite integrals </a:t>
            </a:r>
            <a:r>
              <a:rPr lang="en-US" b="1" dirty="0" smtClean="0">
                <a:solidFill>
                  <a:srgbClr val="0000FF"/>
                </a:solidFill>
              </a:rPr>
              <a:t>(we called them </a:t>
            </a:r>
            <a:r>
              <a:rPr lang="en-US" b="1" dirty="0" smtClean="0">
                <a:solidFill>
                  <a:srgbClr val="FF0000"/>
                </a:solidFill>
              </a:rPr>
              <a:t>bricks</a:t>
            </a:r>
            <a:r>
              <a:rPr lang="en-US" b="1" dirty="0" smtClean="0">
                <a:solidFill>
                  <a:srgbClr val="0000FF"/>
                </a:solidFill>
              </a:rPr>
              <a:t>), but they did not include the anti-derivative of many functions! We are going to try and do better !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213" y="3471291"/>
            <a:ext cx="1920875" cy="8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279400"/>
            <a:ext cx="8559800" cy="6172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Or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Use the answer you got (in    ), evaluate at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 and           as usual.</a:t>
            </a:r>
          </a:p>
          <a:p>
            <a:pPr marL="0" indent="0">
              <a:lnSpc>
                <a:spcPct val="13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More examples on the board.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15" y="380365"/>
            <a:ext cx="7138670" cy="16903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2986" y="2692464"/>
            <a:ext cx="645414" cy="445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5262" y="3028760"/>
            <a:ext cx="430276" cy="1260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0265" y="2779465"/>
            <a:ext cx="321170" cy="32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2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636000" cy="637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It pays off to look at differentiation and integration as inverse processes, that is, if we apply each in order we end up (</a:t>
            </a:r>
            <a:r>
              <a:rPr lang="en-US" b="1" dirty="0" smtClean="0">
                <a:solidFill>
                  <a:srgbClr val="008000"/>
                </a:solidFill>
              </a:rPr>
              <a:t>essentially</a:t>
            </a:r>
            <a:r>
              <a:rPr lang="en-US" b="1" dirty="0" smtClean="0">
                <a:solidFill>
                  <a:srgbClr val="0000FF"/>
                </a:solidFill>
              </a:rPr>
              <a:t>) where we started.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19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First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 then I gives us “</a:t>
            </a:r>
            <a:r>
              <a:rPr lang="en-US" b="1" dirty="0" smtClean="0">
                <a:solidFill>
                  <a:srgbClr val="FF0000"/>
                </a:solidFill>
              </a:rPr>
              <a:t>where we started + C</a:t>
            </a:r>
            <a:r>
              <a:rPr lang="en-US" b="1" dirty="0" smtClean="0">
                <a:solidFill>
                  <a:srgbClr val="0000FF"/>
                </a:solidFill>
              </a:rPr>
              <a:t>”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697" y="2096777"/>
            <a:ext cx="5510606" cy="387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7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686800" cy="635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First I then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 gives us “where we started.”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very simple observation is going to give us a fair amount of power, because we know how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 works, and we can essentially take advantage of “undoing” it !  Here we go.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179" y="240729"/>
            <a:ext cx="5009642" cy="351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74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59800" cy="624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know how the </a:t>
            </a:r>
            <a:r>
              <a:rPr lang="en-US" b="1" dirty="0" smtClean="0">
                <a:solidFill>
                  <a:srgbClr val="FF0000"/>
                </a:solidFill>
              </a:rPr>
              <a:t>chain rule </a:t>
            </a:r>
            <a:r>
              <a:rPr lang="en-US" b="1" dirty="0" smtClean="0">
                <a:solidFill>
                  <a:srgbClr val="0000FF"/>
                </a:solidFill>
              </a:rPr>
              <a:t>works. It says: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Apply      to both sides (remember that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where you started (</a:t>
            </a:r>
            <a:r>
              <a:rPr lang="en-US" b="1" dirty="0">
                <a:solidFill>
                  <a:srgbClr val="008000"/>
                </a:solidFill>
              </a:rPr>
              <a:t>never mind  C !</a:t>
            </a:r>
            <a:r>
              <a:rPr lang="en-US" b="1" dirty="0">
                <a:solidFill>
                  <a:srgbClr val="0000FF"/>
                </a:solidFill>
              </a:rPr>
              <a:t>). We </a:t>
            </a:r>
            <a:r>
              <a:rPr lang="en-US" b="1" dirty="0" smtClean="0">
                <a:solidFill>
                  <a:srgbClr val="0000FF"/>
                </a:solidFill>
              </a:rPr>
              <a:t>get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Replacing </a:t>
            </a:r>
            <a:r>
              <a:rPr lang="en-US" b="1" dirty="0">
                <a:solidFill>
                  <a:srgbClr val="0000FF"/>
                </a:solidFill>
              </a:rPr>
              <a:t>the symbol       </a:t>
            </a:r>
            <a:r>
              <a:rPr lang="en-US" b="1" dirty="0" smtClean="0">
                <a:solidFill>
                  <a:srgbClr val="0000FF"/>
                </a:solidFill>
              </a:rPr>
              <a:t>with          we get</a:t>
            </a:r>
          </a:p>
          <a:p>
            <a:pPr marL="0" indent="0">
              <a:lnSpc>
                <a:spcPct val="13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Since                                                           we men-  tally  put 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897" y="1573340"/>
            <a:ext cx="276606" cy="399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897" y="3451924"/>
            <a:ext cx="276606" cy="399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656" y="3255391"/>
            <a:ext cx="660781" cy="8298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3233" y="927101"/>
            <a:ext cx="6177534" cy="5685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7470" y="2716785"/>
            <a:ext cx="5885561" cy="5685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1825" y="4013200"/>
            <a:ext cx="6930517" cy="8298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7964" y="5678361"/>
            <a:ext cx="6423406" cy="56857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2089" y="1541082"/>
            <a:ext cx="1014222" cy="3995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50646" y="4821809"/>
            <a:ext cx="5055743" cy="8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0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661400" cy="629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get the following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Rule of </a:t>
            </a:r>
            <a:r>
              <a:rPr lang="en-US" b="1" dirty="0" smtClean="0">
                <a:solidFill>
                  <a:srgbClr val="FF0000"/>
                </a:solidFill>
              </a:rPr>
              <a:t>Integration by Substitution</a:t>
            </a:r>
            <a:r>
              <a:rPr lang="en-US" b="1" dirty="0" smtClean="0">
                <a:solidFill>
                  <a:srgbClr val="FF66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                                              is differentiable, and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is differentiable, then</a:t>
            </a:r>
          </a:p>
          <a:p>
            <a:pPr marL="0" indent="0">
              <a:buNone/>
            </a:pPr>
            <a:endParaRPr lang="en-US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66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here                        and                      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say we use the substitution                        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advantage is that the integral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en-US" b="1" dirty="0" smtClean="0">
                <a:solidFill>
                  <a:srgbClr val="0000FF"/>
                </a:solidFill>
              </a:rPr>
              <a:t>ay  be a lot easier than the one we started with.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8" y="1436561"/>
            <a:ext cx="3872484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58" y="2203895"/>
            <a:ext cx="2136013" cy="507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899" y="2912491"/>
            <a:ext cx="6285103" cy="829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8547" y="3951161"/>
            <a:ext cx="1859407" cy="5685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0479" y="3927222"/>
            <a:ext cx="2781427" cy="568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0853" y="4521201"/>
            <a:ext cx="1859407" cy="5685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6867" y="5043171"/>
            <a:ext cx="2105279" cy="8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0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636000" cy="637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 example is in order. Let’s compute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When using substitution there are several choices for what to call                         (I have dropped       !)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 will only learn which choices are </a:t>
            </a:r>
            <a:r>
              <a:rPr lang="en-US" b="1" dirty="0" smtClean="0">
                <a:solidFill>
                  <a:srgbClr val="FF6600"/>
                </a:solidFill>
              </a:rPr>
              <a:t>smart</a:t>
            </a:r>
            <a:r>
              <a:rPr lang="en-US" b="1" dirty="0" smtClean="0">
                <a:solidFill>
                  <a:srgbClr val="0000FF"/>
                </a:solidFill>
              </a:rPr>
              <a:t> and which ones are </a:t>
            </a:r>
            <a:r>
              <a:rPr lang="en-US" b="1" dirty="0" smtClean="0">
                <a:solidFill>
                  <a:srgbClr val="FF6600"/>
                </a:solidFill>
              </a:rPr>
              <a:t>not</a:t>
            </a:r>
            <a:r>
              <a:rPr lang="en-US" b="1" dirty="0" smtClean="0">
                <a:solidFill>
                  <a:srgbClr val="0000FF"/>
                </a:solidFill>
              </a:rPr>
              <a:t> by doing very, very many ex-</a:t>
            </a:r>
            <a:r>
              <a:rPr lang="en-US" b="1" dirty="0" err="1" smtClean="0">
                <a:solidFill>
                  <a:srgbClr val="0000FF"/>
                </a:solidFill>
              </a:rPr>
              <a:t>amples</a:t>
            </a:r>
            <a:r>
              <a:rPr lang="en-US" b="1" dirty="0" smtClean="0">
                <a:solidFill>
                  <a:srgbClr val="0000FF"/>
                </a:solidFill>
              </a:rPr>
              <a:t>, making very, very many </a:t>
            </a:r>
            <a:r>
              <a:rPr lang="en-US" b="1" dirty="0" smtClean="0">
                <a:solidFill>
                  <a:srgbClr val="FF6600"/>
                </a:solidFill>
              </a:rPr>
              <a:t>not so smart </a:t>
            </a:r>
            <a:r>
              <a:rPr lang="en-US" b="1" dirty="0" smtClean="0">
                <a:solidFill>
                  <a:srgbClr val="0000FF"/>
                </a:solidFill>
              </a:rPr>
              <a:t>choices.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 have already gone through that, so I know that the</a:t>
            </a:r>
            <a:r>
              <a:rPr lang="en-US" b="1" dirty="0" smtClean="0">
                <a:solidFill>
                  <a:srgbClr val="FF6600"/>
                </a:solidFill>
              </a:rPr>
              <a:t> smart </a:t>
            </a:r>
            <a:r>
              <a:rPr lang="en-US" b="1" dirty="0" smtClean="0">
                <a:solidFill>
                  <a:srgbClr val="0000FF"/>
                </a:solidFill>
              </a:rPr>
              <a:t>choice here is                           . We get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036" y="1042200"/>
            <a:ext cx="4242829" cy="91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087" y="2525732"/>
            <a:ext cx="1943926" cy="625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5730" y="2632329"/>
            <a:ext cx="353441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0643" y="5550027"/>
            <a:ext cx="2028444" cy="5839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1087" y="6070727"/>
            <a:ext cx="2274316" cy="58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3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636000" cy="635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therefore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last integral is easy!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Putting the pieces together (writing                       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get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Check it out !</a:t>
            </a:r>
            <a:r>
              <a:rPr lang="en-US" b="1" dirty="0" smtClean="0">
                <a:solidFill>
                  <a:srgbClr val="0000FF"/>
                </a:solidFill>
              </a:rPr>
              <a:t>) More examples on the board.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328" y="665353"/>
            <a:ext cx="6684645" cy="1260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340" y="2214753"/>
            <a:ext cx="5578221" cy="12600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339" y="3347847"/>
            <a:ext cx="2028444" cy="583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308" y="4399153"/>
            <a:ext cx="8528685" cy="12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9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534400" cy="6197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are a few: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the hardest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1074357"/>
            <a:ext cx="2981198" cy="9373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197" y="1181926"/>
            <a:ext cx="3350006" cy="8298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0" y="2285873"/>
            <a:ext cx="3641979" cy="829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8197" y="2011744"/>
            <a:ext cx="2658491" cy="14598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000" y="3598291"/>
            <a:ext cx="3641979" cy="8298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2205" y="4297426"/>
            <a:ext cx="2658491" cy="150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5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04800"/>
            <a:ext cx="8610600" cy="622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How do we use substitution to compute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? </a:t>
            </a:r>
            <a:r>
              <a:rPr lang="en-US" b="1" dirty="0" smtClean="0">
                <a:solidFill>
                  <a:srgbClr val="FF6600"/>
                </a:solidFill>
              </a:rPr>
              <a:t>(a definite integral)</a:t>
            </a:r>
            <a:endParaRPr lang="en-US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Two choices. 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0000FF"/>
                </a:solidFill>
              </a:rPr>
              <a:t>The formula</a:t>
            </a:r>
          </a:p>
          <a:p>
            <a:pPr marL="514350" indent="-514350">
              <a:buFont typeface="+mj-lt"/>
              <a:buAutoNum type="alphaUcPeriod"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gives rise to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958914"/>
            <a:ext cx="4041521" cy="1828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928" y="4399153"/>
            <a:ext cx="6684645" cy="12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8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7037</TotalTime>
  <Words>417</Words>
  <Application>Microsoft Macintosh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COMPUTING ANTI-DERIVATIVES (Integration by SUBSTITUTION)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791</cp:revision>
  <dcterms:created xsi:type="dcterms:W3CDTF">2011-08-21T14:29:24Z</dcterms:created>
  <dcterms:modified xsi:type="dcterms:W3CDTF">2011-11-11T14:12:16Z</dcterms:modified>
</cp:coreProperties>
</file>